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7" r:id="rId7"/>
    <p:sldId id="2588" r:id="rId8"/>
    <p:sldId id="261" r:id="rId9"/>
    <p:sldId id="450" r:id="rId10"/>
    <p:sldId id="364" r:id="rId11"/>
    <p:sldId id="431" r:id="rId12"/>
    <p:sldId id="2567" r:id="rId13"/>
    <p:sldId id="2564" r:id="rId14"/>
    <p:sldId id="2565" r:id="rId15"/>
    <p:sldId id="2566" r:id="rId16"/>
    <p:sldId id="2568" r:id="rId17"/>
    <p:sldId id="274" r:id="rId18"/>
    <p:sldId id="2552" r:id="rId19"/>
    <p:sldId id="2574" r:id="rId20"/>
    <p:sldId id="2579" r:id="rId21"/>
    <p:sldId id="2530" r:id="rId22"/>
    <p:sldId id="2531" r:id="rId23"/>
    <p:sldId id="279" r:id="rId24"/>
    <p:sldId id="2569" r:id="rId25"/>
    <p:sldId id="376" r:id="rId26"/>
    <p:sldId id="2532" r:id="rId27"/>
    <p:sldId id="2583" r:id="rId28"/>
    <p:sldId id="2586" r:id="rId29"/>
    <p:sldId id="2589" r:id="rId30"/>
    <p:sldId id="2590" r:id="rId31"/>
    <p:sldId id="2585" r:id="rId32"/>
    <p:sldId id="2592" r:id="rId33"/>
    <p:sldId id="2591" r:id="rId34"/>
    <p:sldId id="2570" r:id="rId35"/>
    <p:sldId id="303" r:id="rId36"/>
    <p:sldId id="439" r:id="rId37"/>
    <p:sldId id="259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0"/>
    <a:srgbClr val="FFF6FF"/>
    <a:srgbClr val="FAC1D4"/>
    <a:srgbClr val="F2C5D4"/>
    <a:srgbClr val="FFFBFF"/>
    <a:srgbClr val="FFBED4"/>
    <a:srgbClr val="D90578"/>
    <a:srgbClr val="FFF2FB"/>
    <a:srgbClr val="FBD5E2"/>
    <a:srgbClr val="FDC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2096" autoAdjust="0"/>
  </p:normalViewPr>
  <p:slideViewPr>
    <p:cSldViewPr snapToGrid="0">
      <p:cViewPr varScale="1">
        <p:scale>
          <a:sx n="97" d="100"/>
          <a:sy n="97" d="100"/>
        </p:scale>
        <p:origin x="-348" y="-90"/>
      </p:cViewPr>
      <p:guideLst>
        <p:guide orient="horz" pos="1548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>
                <a:solidFill>
                  <a:schemeClr val="tx1"/>
                </a:solidFill>
              </a:rPr>
              <a:t>Tết Nguyên Đán Việt Nam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-1" fmla="*/ 0 w 6240175"/>
              <a:gd name="connsiteY0-2" fmla="*/ 31531 h 8399640"/>
              <a:gd name="connsiteX1-3" fmla="*/ 6240175 w 6240175"/>
              <a:gd name="connsiteY1-4" fmla="*/ 0 h 8399640"/>
              <a:gd name="connsiteX2-5" fmla="*/ 4726685 w 6240175"/>
              <a:gd name="connsiteY2-6" fmla="*/ 8399640 h 8399640"/>
              <a:gd name="connsiteX3-7" fmla="*/ 0 w 6240175"/>
              <a:gd name="connsiteY3-8" fmla="*/ 8399640 h 8399640"/>
              <a:gd name="connsiteX4-9" fmla="*/ 0 w 6240175"/>
              <a:gd name="connsiteY4-10" fmla="*/ 31531 h 8399640"/>
              <a:gd name="connsiteX0-11" fmla="*/ 1166648 w 6240175"/>
              <a:gd name="connsiteY0-12" fmla="*/ 0 h 8399640"/>
              <a:gd name="connsiteX1-13" fmla="*/ 6240175 w 6240175"/>
              <a:gd name="connsiteY1-14" fmla="*/ 0 h 8399640"/>
              <a:gd name="connsiteX2-15" fmla="*/ 4726685 w 6240175"/>
              <a:gd name="connsiteY2-16" fmla="*/ 8399640 h 8399640"/>
              <a:gd name="connsiteX3-17" fmla="*/ 0 w 6240175"/>
              <a:gd name="connsiteY3-18" fmla="*/ 8399640 h 8399640"/>
              <a:gd name="connsiteX4-19" fmla="*/ 1166648 w 6240175"/>
              <a:gd name="connsiteY4-20" fmla="*/ 0 h 8399640"/>
              <a:gd name="connsiteX0-21" fmla="*/ 1292772 w 6240175"/>
              <a:gd name="connsiteY0-22" fmla="*/ 0 h 8399640"/>
              <a:gd name="connsiteX1-23" fmla="*/ 6240175 w 6240175"/>
              <a:gd name="connsiteY1-24" fmla="*/ 0 h 8399640"/>
              <a:gd name="connsiteX2-25" fmla="*/ 4726685 w 6240175"/>
              <a:gd name="connsiteY2-26" fmla="*/ 8399640 h 8399640"/>
              <a:gd name="connsiteX3-27" fmla="*/ 0 w 6240175"/>
              <a:gd name="connsiteY3-28" fmla="*/ 8399640 h 8399640"/>
              <a:gd name="connsiteX4-29" fmla="*/ 1292772 w 6240175"/>
              <a:gd name="connsiteY4-30" fmla="*/ 0 h 8399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6" Type="http://schemas.openxmlformats.org/officeDocument/2006/relationships/theme" Target="../theme/theme2.xml"/><Relationship Id="rId45" Type="http://schemas.openxmlformats.org/officeDocument/2006/relationships/image" Target="../media/image1.png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xStyles>
    <p:titleStyle>
      <a:lvl1pPr algn="ctr" defTabSz="342900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270" indent="-12827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indent="-107315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1.pn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6" Type="http://schemas.microsoft.com/office/2007/relationships/media" Target="../media/media6.mp4"/><Relationship Id="rId5" Type="http://schemas.openxmlformats.org/officeDocument/2006/relationships/video" Target="../media/media6.mp4"/><Relationship Id="rId4" Type="http://schemas.openxmlformats.org/officeDocument/2006/relationships/image" Target="../media/image45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microsoft.com/office/2007/relationships/media" Target="../media/media7.mp3"/><Relationship Id="rId6" Type="http://schemas.openxmlformats.org/officeDocument/2006/relationships/audio" Target="NUL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8915" y="657579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8: ĐỒ CHƠI – TRÒ CHƠI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/>
          <p:cNvSpPr txBox="1"/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2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oâi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ôi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3033356" y="1157114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vi-VN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ô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-i-</a:t>
            </a:r>
            <a:r>
              <a:rPr lang="vi-VN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ô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2" name="Viết thường"/>
          <p:cNvSpPr txBox="1"/>
          <p:nvPr/>
        </p:nvSpPr>
        <p:spPr>
          <a:xfrm>
            <a:off x="2387894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vi-VN" sz="13000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ôi</a:t>
            </a:r>
            <a:endParaRPr lang="en-GB" sz="13000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3" name="Viết tay"/>
          <p:cNvSpPr txBox="1"/>
          <p:nvPr/>
        </p:nvSpPr>
        <p:spPr>
          <a:xfrm>
            <a:off x="4794024" y="2623877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l-GR" sz="11000">
                <a:latin typeface="HP001 4 hàng" panose="020B0603050302020204" pitchFamily="34" charset="0"/>
              </a:rPr>
              <a:t>Π</a:t>
            </a:r>
            <a:endParaRPr lang="en-GB" sz="11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 panose="020B0604020202020204"/>
            </a:endParaRPr>
          </a:p>
        </p:txBody>
      </p:sp>
      <p:pic>
        <p:nvPicPr>
          <p:cNvPr id="4" name="Tập đọc - ơ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95.000000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8344" y="1622635"/>
            <a:ext cx="438912" cy="438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/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vi-VN" sz="15000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ô</a:t>
            </a:r>
            <a:r>
              <a:rPr lang="en-GB" sz="15000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i</a:t>
            </a:r>
            <a:endParaRPr lang="en-GB" sz="15000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2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ơ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5.000000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/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2"/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ôi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3"/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ôi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11" name="Rectangle 4"/>
          <p:cNvSpPr/>
          <p:nvPr/>
        </p:nvSpPr>
        <p:spPr>
          <a:xfrm>
            <a:off x="5710047" y="3677732"/>
            <a:ext cx="2206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xe h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ôi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5206" r="2519" b="8761"/>
          <a:stretch>
            <a:fillRect/>
          </a:stretch>
        </p:blipFill>
        <p:spPr>
          <a:xfrm>
            <a:off x="5041392" y="405804"/>
            <a:ext cx="3543362" cy="320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493" y="544849"/>
            <a:ext cx="7873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ôi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6" name="Group 1"/>
          <p:cNvGrpSpPr/>
          <p:nvPr/>
        </p:nvGrpSpPr>
        <p:grpSpPr>
          <a:xfrm>
            <a:off x="256915" y="1810230"/>
            <a:ext cx="3892554" cy="2088097"/>
            <a:chOff x="256915" y="1527702"/>
            <a:chExt cx="3892554" cy="2088097"/>
          </a:xfrm>
        </p:grpSpPr>
        <p:sp>
          <p:nvSpPr>
            <p:cNvPr id="17" name="Rectangle 2"/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3"/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ôi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4"/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ôi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11" name="Rectangle 4"/>
          <p:cNvSpPr/>
          <p:nvPr/>
        </p:nvSpPr>
        <p:spPr>
          <a:xfrm>
            <a:off x="5710046" y="3898327"/>
            <a:ext cx="2206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xe h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ôi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5206" r="2519" b="8761"/>
          <a:stretch>
            <a:fillRect/>
          </a:stretch>
        </p:blipFill>
        <p:spPr>
          <a:xfrm>
            <a:off x="5017962" y="645880"/>
            <a:ext cx="3590222" cy="3252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ô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6702" y="787994"/>
            <a:ext cx="4090595" cy="41605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54" y="1257807"/>
            <a:ext cx="7666892" cy="2321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ơ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6702" y="795412"/>
            <a:ext cx="4090595" cy="416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98" y="1260416"/>
            <a:ext cx="7277404" cy="232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065"/>
            <a:ext cx="9144000" cy="14423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ngh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9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6855" y="78079"/>
            <a:ext cx="2715009" cy="4050792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61" y="934632"/>
            <a:ext cx="3333750" cy="3333750"/>
          </a:xfrm>
          <a:prstGeom prst="rect">
            <a:avLst/>
          </a:prstGeom>
        </p:spPr>
      </p:pic>
      <p:pic>
        <p:nvPicPr>
          <p:cNvPr id="10" name="Kí hiệu sách - đọ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/>
          <p:cNvSpPr txBox="1"/>
          <p:nvPr/>
        </p:nvSpPr>
        <p:spPr>
          <a:xfrm>
            <a:off x="882511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ng</a:t>
            </a:r>
            <a:r>
              <a:rPr lang="en-US" sz="3000">
                <a:latin typeface="VNI-Avo" pitchFamily="2" charset="0"/>
              </a:rPr>
              <a:t>oâi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 sao</a:t>
            </a:r>
            <a:endParaRPr lang="vi-VN" sz="3000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9702" y="75628"/>
            <a:ext cx="2702162" cy="405324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8" name="TextBox 2"/>
          <p:cNvSpPr txBox="1"/>
          <p:nvPr/>
        </p:nvSpPr>
        <p:spPr>
          <a:xfrm>
            <a:off x="6162836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ñoà b</a:t>
            </a:r>
            <a:r>
              <a:rPr lang="en-US" sz="3000">
                <a:latin typeface="VNI-Avo" pitchFamily="2" charset="0"/>
              </a:rPr>
              <a:t>ôi</a:t>
            </a:r>
            <a:endParaRPr lang="vi-VN" sz="3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27228" r="6483" b="17416"/>
          <a:stretch>
            <a:fillRect/>
          </a:stretch>
        </p:blipFill>
        <p:spPr>
          <a:xfrm>
            <a:off x="4708791" y="797150"/>
            <a:ext cx="4178294" cy="27586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61" y="1247487"/>
            <a:ext cx="3828702" cy="2140882"/>
          </a:xfrm>
          <a:prstGeom prst="rect">
            <a:avLst/>
          </a:prstGeom>
        </p:spPr>
      </p:pic>
      <p:pic>
        <p:nvPicPr>
          <p:cNvPr id="10" name="Kí hiệu sách - đọ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8" name="TextBox 2"/>
          <p:cNvSpPr txBox="1"/>
          <p:nvPr/>
        </p:nvSpPr>
        <p:spPr>
          <a:xfrm>
            <a:off x="5076142" y="3792352"/>
            <a:ext cx="34435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ñoà ch</a:t>
            </a:r>
            <a:r>
              <a:rPr lang="en-US" sz="3000">
                <a:latin typeface="VNI-Avo" pitchFamily="2" charset="0"/>
              </a:rPr>
              <a:t>ôi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caâu caù</a:t>
            </a:r>
            <a:endParaRPr lang="vi-VN" sz="300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9007" y="621995"/>
            <a:ext cx="4333215" cy="2887681"/>
          </a:xfrm>
          <a:prstGeom prst="rect">
            <a:avLst/>
          </a:prstGeom>
        </p:spPr>
      </p:pic>
      <p:grpSp>
        <p:nvGrpSpPr>
          <p:cNvPr id="8" name="Group 1"/>
          <p:cNvGrpSpPr/>
          <p:nvPr/>
        </p:nvGrpSpPr>
        <p:grpSpPr>
          <a:xfrm>
            <a:off x="1464182" y="3736136"/>
            <a:ext cx="1414170" cy="610214"/>
            <a:chOff x="3571673" y="3351018"/>
            <a:chExt cx="1414170" cy="4795505"/>
          </a:xfrm>
        </p:grpSpPr>
        <p:sp>
          <p:nvSpPr>
            <p:cNvPr id="9" name="Rectangle 1"/>
            <p:cNvSpPr/>
            <p:nvPr/>
          </p:nvSpPr>
          <p:spPr>
            <a:xfrm>
              <a:off x="3571673" y="3792804"/>
              <a:ext cx="1414170" cy="4353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VNI-Avo" pitchFamily="2" charset="0"/>
                  <a:cs typeface="Arial-SGK-TV" pitchFamily="2" charset="0"/>
                </a:rPr>
                <a:t>boä n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oài</a:t>
              </a:r>
              <a:endParaRPr lang="en-US" sz="30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2" name="Rectangle 2"/>
            <p:cNvSpPr/>
            <p:nvPr/>
          </p:nvSpPr>
          <p:spPr>
            <a:xfrm>
              <a:off x="4752467" y="3351018"/>
              <a:ext cx="152375" cy="4595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latin typeface="VNI-Avo" pitchFamily="2" charset="0"/>
                  <a:cs typeface="Arial-SGK-TV" pitchFamily="2" charset="0"/>
                </a:rPr>
                <a:t>ø</a:t>
              </a:r>
              <a:endParaRPr lang="en-US" sz="3000">
                <a:latin typeface="VNI-Avo" pitchFamily="2" charset="0"/>
                <a:cs typeface="Arial-SGK-TV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/>
          <a:stretch>
            <a:fillRect/>
          </a:stretch>
        </p:blipFill>
        <p:spPr>
          <a:xfrm>
            <a:off x="2858713" y="1322613"/>
            <a:ext cx="3426575" cy="2783632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/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oâi</a:t>
            </a:r>
            <a:endParaRPr lang="en-US" sz="540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r="6064" b="9614"/>
          <a:stretch>
            <a:fillRect/>
          </a:stretch>
        </p:blipFill>
        <p:spPr>
          <a:xfrm>
            <a:off x="6424630" y="802003"/>
            <a:ext cx="2669030" cy="3463293"/>
          </a:xfrm>
          <a:prstGeom prst="rect">
            <a:avLst/>
          </a:prstGeom>
        </p:spPr>
      </p:pic>
      <p:sp>
        <p:nvSpPr>
          <p:cNvPr id="36" name="TextBox 1"/>
          <p:cNvSpPr txBox="1"/>
          <p:nvPr/>
        </p:nvSpPr>
        <p:spPr>
          <a:xfrm>
            <a:off x="110674" y="4333647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chaøy coái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/>
          <p:cNvSpPr txBox="1"/>
          <p:nvPr/>
        </p:nvSpPr>
        <p:spPr>
          <a:xfrm>
            <a:off x="3500651" y="4333647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caùi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oâi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841198" y="4333647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caùi choåi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124" y="1611378"/>
            <a:ext cx="2653918" cy="2653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37810"/>
            <a:ext cx="3293211" cy="2746487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3147" r="10632" b="8704"/>
          <a:stretch>
            <a:fillRect/>
          </a:stretch>
        </p:blipFill>
        <p:spPr>
          <a:xfrm flipH="1">
            <a:off x="3526668" y="1532890"/>
            <a:ext cx="2701677" cy="2692608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/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oâi</a:t>
            </a:r>
            <a:endParaRPr lang="en-US" sz="540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4481" y="2519431"/>
            <a:ext cx="2139833" cy="1768048"/>
          </a:xfrm>
          <a:prstGeom prst="rect">
            <a:avLst/>
          </a:prstGeom>
        </p:spPr>
      </p:pic>
      <p:sp>
        <p:nvSpPr>
          <p:cNvPr id="36" name="TextBox 1"/>
          <p:cNvSpPr txBox="1"/>
          <p:nvPr/>
        </p:nvSpPr>
        <p:spPr>
          <a:xfrm>
            <a:off x="499684" y="4349460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goùi x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oâi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/>
          <p:cNvSpPr txBox="1"/>
          <p:nvPr/>
        </p:nvSpPr>
        <p:spPr>
          <a:xfrm>
            <a:off x="3806157" y="434946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traùi oåi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718078" y="434946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choài non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7556" r="6217" b="16015"/>
          <a:stretch>
            <a:fillRect/>
          </a:stretch>
        </p:blipFill>
        <p:spPr>
          <a:xfrm>
            <a:off x="6105092" y="4120"/>
            <a:ext cx="2938613" cy="2009553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6564676" y="193423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phao noåi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873" y="776966"/>
            <a:ext cx="6293830" cy="419719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/>
          <p:cNvSpPr txBox="1"/>
          <p:nvPr/>
        </p:nvSpPr>
        <p:spPr>
          <a:xfrm>
            <a:off x="3692502" y="158991"/>
            <a:ext cx="1758996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lễ hội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3309" y="961291"/>
            <a:ext cx="6777382" cy="381430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/>
          <p:cNvSpPr txBox="1"/>
          <p:nvPr/>
        </p:nvSpPr>
        <p:spPr>
          <a:xfrm>
            <a:off x="3039141" y="158991"/>
            <a:ext cx="3065718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Thầy đồ viết câu đối.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/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ôi</a:t>
            </a:r>
            <a:endParaRPr lang="en-US" sz="540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t="22129" r="23216" b="13520"/>
          <a:stretch>
            <a:fillRect/>
          </a:stretch>
        </p:blipFill>
        <p:spPr>
          <a:xfrm>
            <a:off x="197948" y="1416678"/>
            <a:ext cx="2069726" cy="279657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4" name="TextBox 1"/>
          <p:cNvSpPr txBox="1"/>
          <p:nvPr/>
        </p:nvSpPr>
        <p:spPr>
          <a:xfrm>
            <a:off x="499140" y="4213249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thôøi gian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t="9083" r="6421" b="6599"/>
          <a:stretch>
            <a:fillRect/>
          </a:stretch>
        </p:blipFill>
        <p:spPr>
          <a:xfrm>
            <a:off x="2727483" y="1096339"/>
            <a:ext cx="2276498" cy="3232468"/>
          </a:xfrm>
          <a:prstGeom prst="rect">
            <a:avLst/>
          </a:prstGeom>
        </p:spPr>
      </p:pic>
      <p:sp>
        <p:nvSpPr>
          <p:cNvPr id="18" name="TextBox 2"/>
          <p:cNvSpPr txBox="1"/>
          <p:nvPr/>
        </p:nvSpPr>
        <p:spPr>
          <a:xfrm>
            <a:off x="3321022" y="4213249"/>
            <a:ext cx="1327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gôïi yù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>
            <a:fillRect/>
          </a:stretch>
        </p:blipFill>
        <p:spPr>
          <a:xfrm>
            <a:off x="5702270" y="601607"/>
            <a:ext cx="3168864" cy="346866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extBox 3"/>
          <p:cNvSpPr txBox="1"/>
          <p:nvPr/>
        </p:nvSpPr>
        <p:spPr>
          <a:xfrm>
            <a:off x="6231304" y="4213249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phôi luùa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0286"/>
          <a:stretch>
            <a:fillRect/>
          </a:stretch>
        </p:blipFill>
        <p:spPr>
          <a:xfrm>
            <a:off x="108705" y="1334929"/>
            <a:ext cx="6794288" cy="2872764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/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ôi</a:t>
            </a:r>
            <a:endParaRPr lang="en-US" sz="540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358" y="2272841"/>
            <a:ext cx="3540642" cy="1660561"/>
          </a:xfrm>
          <a:prstGeom prst="rect">
            <a:avLst/>
          </a:prstGeom>
        </p:spPr>
      </p:pic>
      <p:sp>
        <p:nvSpPr>
          <p:cNvPr id="39" name="TextBox 1"/>
          <p:cNvSpPr txBox="1"/>
          <p:nvPr/>
        </p:nvSpPr>
        <p:spPr>
          <a:xfrm>
            <a:off x="1953596" y="4275077"/>
            <a:ext cx="3104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baàu tr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ô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ñeâm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499141" y="4275077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baày d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ôi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ơi bay kiếm mồ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656" y="748164"/>
            <a:ext cx="7282688" cy="4096512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0" name="TextBox 1"/>
          <p:cNvSpPr txBox="1"/>
          <p:nvPr/>
        </p:nvSpPr>
        <p:spPr>
          <a:xfrm>
            <a:off x="3843671" y="182806"/>
            <a:ext cx="1456659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bầy d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i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2" name="con dơ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260" y="746835"/>
            <a:ext cx="7769480" cy="4096512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>
            <a:fillRect/>
          </a:stretch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/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  <a:endParaRPr lang="en-US" sz="1900" b="1">
              <a:solidFill>
                <a:srgbClr val="0BA2D5"/>
              </a:solidFill>
              <a:latin typeface="VNI-Avo" pitchFamily="2" charset="0"/>
            </a:endParaRP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/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oâi		ôi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7557" b="4684"/>
          <a:stretch>
            <a:fillRect/>
          </a:stretch>
        </p:blipFill>
        <p:spPr>
          <a:xfrm>
            <a:off x="1117889" y="1046602"/>
            <a:ext cx="6908223" cy="4096898"/>
          </a:xfrm>
          <a:prstGeom prst="rect">
            <a:avLst/>
          </a:prstGeom>
        </p:spPr>
      </p:pic>
      <p:sp>
        <p:nvSpPr>
          <p:cNvPr id="16" name="Rounded Rectangle 1"/>
          <p:cNvSpPr/>
          <p:nvPr/>
        </p:nvSpPr>
        <p:spPr>
          <a:xfrm>
            <a:off x="3830710" y="3886586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ngồi chơi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17" name="Rounded Rectangle 2"/>
          <p:cNvSpPr/>
          <p:nvPr/>
        </p:nvSpPr>
        <p:spPr>
          <a:xfrm>
            <a:off x="3830710" y="4448236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rối que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18" name="Rounded Rectangle 3"/>
          <p:cNvSpPr/>
          <p:nvPr/>
        </p:nvSpPr>
        <p:spPr>
          <a:xfrm>
            <a:off x="131482" y="2530607"/>
            <a:ext cx="1665357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chú bộ đội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31" name="Rounded Rectangle 4"/>
          <p:cNvSpPr/>
          <p:nvPr/>
        </p:nvSpPr>
        <p:spPr>
          <a:xfrm>
            <a:off x="1796839" y="1472075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ngôi sao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32" name="Rounded Rectangle 5"/>
          <p:cNvSpPr/>
          <p:nvPr/>
        </p:nvSpPr>
        <p:spPr>
          <a:xfrm>
            <a:off x="7277495" y="2530607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mặt trời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7" grpId="0" animBg="1"/>
      <p:bldP spid="18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108" y="743762"/>
            <a:ext cx="5677785" cy="429240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/>
          <p:cNvSpPr txBox="1"/>
          <p:nvPr/>
        </p:nvSpPr>
        <p:spPr>
          <a:xfrm>
            <a:off x="4712422" y="182806"/>
            <a:ext cx="1456659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b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i lội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974920" y="182806"/>
            <a:ext cx="1456659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hồ b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i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026" y="1142062"/>
            <a:ext cx="6059949" cy="1743607"/>
          </a:xfrm>
          <a:prstGeom prst="rect">
            <a:avLst/>
          </a:prstGeom>
        </p:spPr>
      </p:pic>
      <p:pic>
        <p:nvPicPr>
          <p:cNvPr id="8" name="Kí hiệu sách - đọ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/>
          <p:cNvSpPr txBox="1"/>
          <p:nvPr/>
        </p:nvSpPr>
        <p:spPr>
          <a:xfrm>
            <a:off x="1878207" y="1176694"/>
            <a:ext cx="5677000" cy="2173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 noäi khaâu ñoà chôi cho beù.</a:t>
            </a: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 khaâu chuù thoû coù ñoâi tai daøi,</a:t>
            </a: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 gaáu coù caùi aùo naâu.</a:t>
            </a: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782" r="15521" b="6584"/>
          <a:stretch>
            <a:fillRect/>
          </a:stretch>
        </p:blipFill>
        <p:spPr>
          <a:xfrm>
            <a:off x="389168" y="1560317"/>
            <a:ext cx="1588793" cy="3115338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2350" y="2203312"/>
            <a:ext cx="2352482" cy="2352482"/>
          </a:xfrm>
          <a:prstGeom prst="rect">
            <a:avLst/>
          </a:prstGeom>
        </p:spPr>
      </p:pic>
      <p:pic>
        <p:nvPicPr>
          <p:cNvPr id="3" name="Tập đọc câ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37.000000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5751" y="1764400"/>
            <a:ext cx="438912" cy="438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00866" y="720272"/>
            <a:ext cx="6142268" cy="4165753"/>
          </a:xfrm>
          <a:prstGeom prst="rect">
            <a:avLst/>
          </a:prstGeom>
        </p:spPr>
      </p:pic>
      <p:pic>
        <p:nvPicPr>
          <p:cNvPr id="13" name="Kí hiệu sách - hđm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/>
          <p:cNvSpPr txBox="1"/>
          <p:nvPr/>
        </p:nvSpPr>
        <p:spPr>
          <a:xfrm>
            <a:off x="621773" y="582140"/>
            <a:ext cx="194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Toâi laø ai?</a:t>
            </a:r>
            <a:endParaRPr lang="vi-VN" sz="24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endParaRPr lang="vi-VN" sz="3600" b="1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>
            <a:fillRect/>
          </a:stretch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/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  <a:endParaRPr lang="en-US" sz="1900" b="1">
              <a:solidFill>
                <a:srgbClr val="0BA2D5"/>
              </a:solidFill>
              <a:latin typeface="VNI-Avo" pitchFamily="2" charset="0"/>
            </a:endParaRP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/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oâi		ôi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7557" b="4684"/>
          <a:stretch>
            <a:fillRect/>
          </a:stretch>
        </p:blipFill>
        <p:spPr>
          <a:xfrm>
            <a:off x="1117889" y="1046602"/>
            <a:ext cx="6908223" cy="4096898"/>
          </a:xfrm>
          <a:prstGeom prst="rect">
            <a:avLst/>
          </a:prstGeom>
        </p:spPr>
      </p:pic>
      <p:sp>
        <p:nvSpPr>
          <p:cNvPr id="16" name="Rounded Rectangle 1"/>
          <p:cNvSpPr/>
          <p:nvPr/>
        </p:nvSpPr>
        <p:spPr>
          <a:xfrm>
            <a:off x="3830710" y="3886586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ngồi chơi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17" name="Rounded Rectangle 2"/>
          <p:cNvSpPr/>
          <p:nvPr/>
        </p:nvSpPr>
        <p:spPr>
          <a:xfrm>
            <a:off x="3830710" y="4448236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rối que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18" name="Rounded Rectangle 3"/>
          <p:cNvSpPr/>
          <p:nvPr/>
        </p:nvSpPr>
        <p:spPr>
          <a:xfrm>
            <a:off x="131482" y="2530607"/>
            <a:ext cx="1665357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chú bộ đội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31" name="Rounded Rectangle 4"/>
          <p:cNvSpPr/>
          <p:nvPr/>
        </p:nvSpPr>
        <p:spPr>
          <a:xfrm>
            <a:off x="1796839" y="1472075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ngôi sao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32" name="Rounded Rectangle 5"/>
          <p:cNvSpPr/>
          <p:nvPr/>
        </p:nvSpPr>
        <p:spPr>
          <a:xfrm>
            <a:off x="7277495" y="2530607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mặt trời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203298" y="3869067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ôi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115818" y="4427632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ôi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1332730" y="2520925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ôi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2210311" y="1455626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ôi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20" name="Rectangle 5"/>
          <p:cNvSpPr/>
          <p:nvPr/>
        </p:nvSpPr>
        <p:spPr>
          <a:xfrm>
            <a:off x="4849754" y="3866065"/>
            <a:ext cx="428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ơi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8196818" y="2510598"/>
            <a:ext cx="428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 panose="020B0604020202020204"/>
              </a:rPr>
              <a:t>ơi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3.58025E-6 L 3.88889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4.44444E-6 L -3.88889E-6 -0.07223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2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3.45679E-6 L -3.61111E-6 -0.07223 " pathEditMode="relative" rAng="0" ptsTypes="AA">
                                      <p:cBhvr>
                                        <p:cTn id="20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28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2.22222E-6 L -5.55556E-7 -0.07222 " pathEditMode="relative" rAng="0" ptsTypes="AA">
                                      <p:cBhvr>
                                        <p:cTn id="27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35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6"/>
                            </p:stCondLst>
                            <p:childTnLst>
                              <p:par>
                                <p:cTn id="4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42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2" grpId="0"/>
      <p:bldP spid="15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9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oâ-i-oâi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2" name="Viết thường"/>
          <p:cNvSpPr txBox="1"/>
          <p:nvPr/>
        </p:nvSpPr>
        <p:spPr>
          <a:xfrm>
            <a:off x="2297460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GB" sz="13000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oâi</a:t>
            </a:r>
            <a:endParaRPr lang="en-GB" sz="13000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3" name="Viết tay"/>
          <p:cNvSpPr txBox="1"/>
          <p:nvPr/>
        </p:nvSpPr>
        <p:spPr>
          <a:xfrm>
            <a:off x="4794024" y="2623877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ċ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 panose="020B0604020202020204"/>
            </a:endParaRPr>
          </a:p>
          <a:p>
            <a:pPr algn="ctr" defTabSz="914400">
              <a:buClr>
                <a:srgbClr val="000000"/>
              </a:buClr>
              <a:defRPr/>
            </a:pPr>
            <a:endParaRPr lang="en-GB" sz="125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 panose="020B0604020202020204"/>
            </a:endParaRPr>
          </a:p>
        </p:txBody>
      </p:sp>
      <p:pic>
        <p:nvPicPr>
          <p:cNvPr id="4" name="Tập đọc - ô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7.000000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/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GB" sz="15000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oâi</a:t>
            </a:r>
            <a:endParaRPr lang="en-GB" sz="15000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sp>
        <p:nvSpPr>
          <p:cNvPr id="12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ô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7.000000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4287" y="2352294"/>
            <a:ext cx="438912" cy="438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 b="17685"/>
          <a:stretch>
            <a:fillRect/>
          </a:stretch>
        </p:blipFill>
        <p:spPr>
          <a:xfrm>
            <a:off x="4219462" y="642964"/>
            <a:ext cx="4571041" cy="250944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56915" y="1527703"/>
            <a:ext cx="3892554" cy="2088097"/>
            <a:chOff x="256915" y="1527703"/>
            <a:chExt cx="3892554" cy="2088097"/>
          </a:xfrm>
        </p:grpSpPr>
        <p:sp>
          <p:nvSpPr>
            <p:cNvPr id="17" name="Rectangle 1"/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r</a:t>
              </a:r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2"/>
            <p:cNvSpPr/>
            <p:nvPr/>
          </p:nvSpPr>
          <p:spPr>
            <a:xfrm>
              <a:off x="2238372" y="1527703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oâi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56915" y="2660953"/>
              <a:ext cx="3892554" cy="954847"/>
              <a:chOff x="256915" y="2660953"/>
              <a:chExt cx="3892554" cy="954847"/>
            </a:xfrm>
          </p:grpSpPr>
          <p:sp>
            <p:nvSpPr>
              <p:cNvPr id="19" name="Rectangle 3"/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FAC1D4"/>
              </a:solidFill>
              <a:ln w="19050">
                <a:solidFill>
                  <a:srgbClr val="FFF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r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oái</a:t>
                </a:r>
                <a:endPara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12" name="Rectangle 4"/>
              <p:cNvSpPr/>
              <p:nvPr/>
            </p:nvSpPr>
            <p:spPr>
              <a:xfrm>
                <a:off x="2524694" y="2660953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sp>
        <p:nvSpPr>
          <p:cNvPr id="22" name="Rectangle 5"/>
          <p:cNvSpPr/>
          <p:nvPr/>
        </p:nvSpPr>
        <p:spPr>
          <a:xfrm>
            <a:off x="5195168" y="3707266"/>
            <a:ext cx="2619628" cy="477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r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oái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que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6"/>
          <p:cNvSpPr/>
          <p:nvPr/>
        </p:nvSpPr>
        <p:spPr>
          <a:xfrm>
            <a:off x="6092430" y="3615800"/>
            <a:ext cx="211917" cy="906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VNI-Avo" pitchFamily="2" charset="0"/>
                <a:cs typeface="Arial-SGK-TV" pitchFamily="2" charset="0"/>
              </a:rPr>
              <a:t>ù</a:t>
            </a:r>
            <a:endParaRPr lang="vi-VN" sz="5400" dirty="0">
              <a:cs typeface="Arial-SGK-TV" pitchFamily="2" charset="0"/>
            </a:endParaRPr>
          </a:p>
          <a:p>
            <a:pPr algn="ctr"/>
            <a:endParaRPr lang="en-US" sz="5400" dirty="0">
              <a:latin typeface="VNI-Avo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/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/>
          <p:cNvSpPr/>
          <p:nvPr/>
        </p:nvSpPr>
        <p:spPr>
          <a:xfrm>
            <a:off x="1795868" y="544849"/>
            <a:ext cx="8146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oâi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6915" y="1809055"/>
            <a:ext cx="3892554" cy="2088097"/>
            <a:chOff x="256915" y="1809055"/>
            <a:chExt cx="3892554" cy="2088097"/>
          </a:xfrm>
        </p:grpSpPr>
        <p:sp>
          <p:nvSpPr>
            <p:cNvPr id="12" name="Rectangle 1"/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r</a:t>
              </a:r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/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oâi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grpSp>
          <p:nvGrpSpPr>
            <p:cNvPr id="14" name="Group 2"/>
            <p:cNvGrpSpPr/>
            <p:nvPr/>
          </p:nvGrpSpPr>
          <p:grpSpPr>
            <a:xfrm>
              <a:off x="256915" y="2942305"/>
              <a:ext cx="3892554" cy="954847"/>
              <a:chOff x="256915" y="2660953"/>
              <a:chExt cx="3892554" cy="954847"/>
            </a:xfrm>
          </p:grpSpPr>
          <p:sp>
            <p:nvSpPr>
              <p:cNvPr id="16" name="Rectangle 3"/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FAC1D4"/>
              </a:solidFill>
              <a:ln w="19050">
                <a:solidFill>
                  <a:srgbClr val="FFF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r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oái</a:t>
                </a:r>
                <a:endPara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22" name="Rectangle 4"/>
              <p:cNvSpPr/>
              <p:nvPr/>
            </p:nvSpPr>
            <p:spPr>
              <a:xfrm>
                <a:off x="2524694" y="2660953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23" name="Group 3"/>
          <p:cNvGrpSpPr/>
          <p:nvPr/>
        </p:nvGrpSpPr>
        <p:grpSpPr>
          <a:xfrm>
            <a:off x="5343464" y="3868545"/>
            <a:ext cx="2619628" cy="906751"/>
            <a:chOff x="2968942" y="3732732"/>
            <a:chExt cx="2619628" cy="1754326"/>
          </a:xfrm>
        </p:grpSpPr>
        <p:sp>
          <p:nvSpPr>
            <p:cNvPr id="26" name="Rectangle 5"/>
            <p:cNvSpPr/>
            <p:nvPr/>
          </p:nvSpPr>
          <p:spPr>
            <a:xfrm>
              <a:off x="2968942" y="3792807"/>
              <a:ext cx="261962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r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oái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 que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7" name="Rectangle 6"/>
            <p:cNvSpPr/>
            <p:nvPr/>
          </p:nvSpPr>
          <p:spPr>
            <a:xfrm>
              <a:off x="3811439" y="3732732"/>
              <a:ext cx="211917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 b="17685"/>
          <a:stretch>
            <a:fillRect/>
          </a:stretch>
        </p:blipFill>
        <p:spPr>
          <a:xfrm>
            <a:off x="4316044" y="1356189"/>
            <a:ext cx="4571041" cy="250944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WPS Presentation</Application>
  <PresentationFormat>On-screen Show (16:9)</PresentationFormat>
  <Paragraphs>243</Paragraphs>
  <Slides>34</Slides>
  <Notes>27</Notes>
  <HiddenSlides>2</HiddenSlides>
  <MMClips>9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</vt:lpstr>
      <vt:lpstr>SimSun</vt:lpstr>
      <vt:lpstr>Wingdings</vt:lpstr>
      <vt:lpstr>Lato Light</vt:lpstr>
      <vt:lpstr>Segoe Print</vt:lpstr>
      <vt:lpstr>Lato Heavy</vt:lpstr>
      <vt:lpstr>Calibri</vt:lpstr>
      <vt:lpstr>VNI-Avo</vt:lpstr>
      <vt:lpstr>Arial-Rounded</vt:lpstr>
      <vt:lpstr>Arial-SGK-TV</vt:lpstr>
      <vt:lpstr>VNI 27 Bendigo</vt:lpstr>
      <vt:lpstr>Quicksand Medium</vt:lpstr>
      <vt:lpstr>Arial</vt:lpstr>
      <vt:lpstr>Lato</vt:lpstr>
      <vt:lpstr>HP001 4 hàng</vt:lpstr>
      <vt:lpstr>Microsoft YaHei</vt:lpstr>
      <vt:lpstr>Arial Unicode MS</vt:lpstr>
      <vt:lpstr>Calibri Light</vt:lpstr>
      <vt:lpstr>Office Theme</vt:lpstr>
      <vt:lpstr>การออกแบบที่กำหนดเอง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Admin</cp:lastModifiedBy>
  <cp:revision>3486</cp:revision>
  <dcterms:created xsi:type="dcterms:W3CDTF">2020-09-09T13:29:00Z</dcterms:created>
  <dcterms:modified xsi:type="dcterms:W3CDTF">2021-10-31T07:48:14Z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7B107E35C59F43B4A57D0F0D30346ACB</vt:lpwstr>
  </property>
  <property fmtid="{D5CDD505-2E9C-101B-9397-08002B2CF9AE}" pid="3" name="KSOProductBuildVer">
    <vt:lpwstr>1033-11.2.0.10351</vt:lpwstr>
  </property>
</Properties>
</file>